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7" r:id="rId2"/>
    <p:sldId id="266" r:id="rId3"/>
    <p:sldId id="267" r:id="rId4"/>
    <p:sldId id="268" r:id="rId5"/>
    <p:sldId id="290" r:id="rId6"/>
    <p:sldId id="271" r:id="rId7"/>
    <p:sldId id="294" r:id="rId8"/>
    <p:sldId id="273" r:id="rId9"/>
    <p:sldId id="275" r:id="rId10"/>
    <p:sldId id="276" r:id="rId11"/>
    <p:sldId id="295" r:id="rId12"/>
    <p:sldId id="291" r:id="rId13"/>
    <p:sldId id="277" r:id="rId14"/>
    <p:sldId id="279" r:id="rId15"/>
    <p:sldId id="283" r:id="rId16"/>
    <p:sldId id="289" r:id="rId17"/>
    <p:sldId id="293" r:id="rId18"/>
    <p:sldId id="302" r:id="rId19"/>
    <p:sldId id="310" r:id="rId20"/>
  </p:sldIdLst>
  <p:sldSz cx="9144000" cy="5143500" type="screen16x9"/>
  <p:notesSz cx="6865938" cy="9994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FFFFFF"/>
    <a:srgbClr val="0092CB"/>
    <a:srgbClr val="552481"/>
    <a:srgbClr val="DE481C"/>
    <a:srgbClr val="9BA7B0"/>
    <a:srgbClr val="00557F"/>
    <a:srgbClr val="B9C9D5"/>
    <a:srgbClr val="CA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6" autoAdjust="0"/>
    <p:restoredTop sz="87239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11" y="7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-5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2976" y="96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Google%20Drive\Research%20Consulting%20Team%20Folder\Projects\Ongoing%20projects\Jisc%20RDM%20data%20audits\Deliverables\Charts%20to%20share%20with%20Jisc%20and%20institutio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Google%20Drive\Research%20Consulting%20Team%20Folder\Projects\Ongoing%20projects\Jisc%20RDM%20data%20audits\Deliverables\Charts%20to%20share%20with%20Jisc%20and%20institutio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Google%20Drive\Research%20Consulting%20Team%20Folder\Projects\Ongoing%20projects\Jisc%20RDM%20data%20audits\Deliverables\Charts%20to%20share%20with%20Jisc%20and%20institution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0.%20All%20together%20analysis%20spreadsheet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Images!$C$112</c:f>
              <c:strCache>
                <c:ptCount val="1"/>
                <c:pt idx="0">
                  <c:v>Which types of digital research data are generated from your research? (tick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Images!$Q$126:$Q$135</c:f>
              <c:strCache>
                <c:ptCount val="10"/>
                <c:pt idx="0">
                  <c:v>Audio files (e.g. interviews, music)</c:v>
                </c:pt>
                <c:pt idx="1">
                  <c:v>Models/algorithms</c:v>
                </c:pt>
                <c:pt idx="2">
                  <c:v>Simulation data, models &amp; software code</c:v>
                </c:pt>
                <c:pt idx="3">
                  <c:v>Observational data</c:v>
                </c:pt>
                <c:pt idx="4">
                  <c:v>Text files (e.g. .txt)</c:v>
                </c:pt>
                <c:pt idx="5">
                  <c:v>Digital photographs and other images</c:v>
                </c:pt>
                <c:pt idx="6">
                  <c:v>Data collected from sensors/instruments (e.g. microscopes)</c:v>
                </c:pt>
                <c:pt idx="7">
                  <c:v>Data automatically generated from or by computer programs</c:v>
                </c:pt>
                <c:pt idx="8">
                  <c:v>Spreadsheets</c:v>
                </c:pt>
                <c:pt idx="9">
                  <c:v>Documents or reports (e.g., Word, PDF, etc.)</c:v>
                </c:pt>
              </c:strCache>
            </c:strRef>
          </c:cat>
          <c:val>
            <c:numRef>
              <c:f>Images!$W$126:$W$135</c:f>
              <c:numCache>
                <c:formatCode>0%</c:formatCode>
                <c:ptCount val="10"/>
                <c:pt idx="0">
                  <c:v>0.22447257383966246</c:v>
                </c:pt>
                <c:pt idx="1">
                  <c:v>0.24894514767932491</c:v>
                </c:pt>
                <c:pt idx="2">
                  <c:v>0.31054852320675108</c:v>
                </c:pt>
                <c:pt idx="3">
                  <c:v>0.31476793248945145</c:v>
                </c:pt>
                <c:pt idx="4">
                  <c:v>0.36877637130801688</c:v>
                </c:pt>
                <c:pt idx="5">
                  <c:v>0.37383966244725736</c:v>
                </c:pt>
                <c:pt idx="6">
                  <c:v>0.39156118143459917</c:v>
                </c:pt>
                <c:pt idx="7">
                  <c:v>0.44556962025316454</c:v>
                </c:pt>
                <c:pt idx="8">
                  <c:v>0.47172995780590715</c:v>
                </c:pt>
                <c:pt idx="9">
                  <c:v>0.75696202531645573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2-4383-AFC0-D2F0DE63A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>
                    <a:effectLst/>
                  </a:rPr>
                  <a:t>Percentage of respondents</a:t>
                </a:r>
                <a:endParaRPr lang="en-GB" sz="11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Images!$C$803</c:f>
              <c:strCache>
                <c:ptCount val="1"/>
                <c:pt idx="0">
                  <c:v>Do you follow any guidelines to ensure good documentation for your data (metadata)?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91-4A6E-944C-3DA5EDF764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91-4A6E-944C-3DA5EDF764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91-4A6E-944C-3DA5EDF764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Images!$Q$808:$Q$810</c:f>
              <c:strCache>
                <c:ptCount val="3"/>
                <c:pt idx="0">
                  <c:v>No</c:v>
                </c:pt>
                <c:pt idx="1">
                  <c:v>Not sure</c:v>
                </c:pt>
                <c:pt idx="2">
                  <c:v>Yes</c:v>
                </c:pt>
              </c:strCache>
            </c:strRef>
          </c:cat>
          <c:val>
            <c:numRef>
              <c:f>Images!$P$808:$P$810</c:f>
              <c:numCache>
                <c:formatCode>0%</c:formatCode>
                <c:ptCount val="3"/>
                <c:pt idx="0">
                  <c:v>0.48214285714285715</c:v>
                </c:pt>
                <c:pt idx="1">
                  <c:v>0.33588435374149661</c:v>
                </c:pt>
                <c:pt idx="2">
                  <c:v>0.18197278911564627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91-4A6E-944C-3DA5EDF764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Images!$C$849</c:f>
              <c:strCache>
                <c:ptCount val="1"/>
                <c:pt idx="0">
                  <c:v>What motivates you to share your data publicly? (Please 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Images!$Q$851:$Q$858</c:f>
              <c:strCache>
                <c:ptCount val="8"/>
                <c:pt idx="0">
                  <c:v>University Research Data Policy</c:v>
                </c:pt>
                <c:pt idx="1">
                  <c:v>Saves time and effort of sharing results with individuals</c:v>
                </c:pt>
                <c:pt idx="2">
                  <c:v>My funder requires data sharing</c:v>
                </c:pt>
                <c:pt idx="3">
                  <c:v>Safeguards research integrity</c:v>
                </c:pt>
                <c:pt idx="4">
                  <c:v>Increases citation and impact</c:v>
                </c:pt>
                <c:pt idx="5">
                  <c:v>Verification of research findings</c:v>
                </c:pt>
                <c:pt idx="6">
                  <c:v>Potential for others to re-use the data</c:v>
                </c:pt>
                <c:pt idx="7">
                  <c:v>Research is a public good and should be open to all</c:v>
                </c:pt>
              </c:strCache>
            </c:strRef>
          </c:cat>
          <c:val>
            <c:numRef>
              <c:f>Images!$W$851:$W$858</c:f>
              <c:numCache>
                <c:formatCode>0%</c:formatCode>
                <c:ptCount val="8"/>
                <c:pt idx="0">
                  <c:v>0.27301587301587299</c:v>
                </c:pt>
                <c:pt idx="1">
                  <c:v>0.30476190476190479</c:v>
                </c:pt>
                <c:pt idx="2">
                  <c:v>0.32539682539682541</c:v>
                </c:pt>
                <c:pt idx="3">
                  <c:v>0.41587301587301589</c:v>
                </c:pt>
                <c:pt idx="4">
                  <c:v>0.46666666666666667</c:v>
                </c:pt>
                <c:pt idx="5">
                  <c:v>0.59206349206349207</c:v>
                </c:pt>
                <c:pt idx="6">
                  <c:v>0.72380952380952379</c:v>
                </c:pt>
                <c:pt idx="7">
                  <c:v>0.73809523809523814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3-456E-9513-179338EAE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>
                    <a:effectLst/>
                  </a:rPr>
                  <a:t>Percentage of respondents</a:t>
                </a:r>
                <a:endParaRPr lang="en-GB" sz="11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Images!$C$947</c:f>
              <c:strCache>
                <c:ptCount val="1"/>
                <c:pt idx="0">
                  <c:v>Do you expect to make use of University services (link to webpage) designed to support data management and sharing?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08-4FF6-A4D6-9694FD735E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08-4FF6-A4D6-9694FD735E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08-4FF6-A4D6-9694FD735E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08-4FF6-A4D6-9694FD735E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08-4FF6-A4D6-9694FD735E9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A08-4FF6-A4D6-9694FD735E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Images!$Q$948:$Q$953</c:f>
              <c:strCache>
                <c:ptCount val="6"/>
                <c:pt idx="0">
                  <c:v>I don't know what services are available</c:v>
                </c:pt>
                <c:pt idx="1">
                  <c:v>I don't currently use these services, but I expect to in future</c:v>
                </c:pt>
                <c:pt idx="2">
                  <c:v>I already use these services</c:v>
                </c:pt>
                <c:pt idx="3">
                  <c:v>I don't expect to use these services</c:v>
                </c:pt>
                <c:pt idx="4">
                  <c:v>Not sure</c:v>
                </c:pt>
                <c:pt idx="5">
                  <c:v>There are no services available</c:v>
                </c:pt>
              </c:strCache>
            </c:strRef>
          </c:cat>
          <c:val>
            <c:numRef>
              <c:f>Images!$W$948:$W$953</c:f>
              <c:numCache>
                <c:formatCode>0%</c:formatCode>
                <c:ptCount val="6"/>
                <c:pt idx="0">
                  <c:v>0.34590517241379309</c:v>
                </c:pt>
                <c:pt idx="1">
                  <c:v>0.29094827586206895</c:v>
                </c:pt>
                <c:pt idx="2">
                  <c:v>0.15625</c:v>
                </c:pt>
                <c:pt idx="3">
                  <c:v>0.10452586206896551</c:v>
                </c:pt>
                <c:pt idx="4">
                  <c:v>0.10129310344827586</c:v>
                </c:pt>
                <c:pt idx="5">
                  <c:v>1.0775862068965517E-3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08-4FF6-A4D6-9694FD735E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Images!$C$957</c:f>
              <c:strCache>
                <c:ptCount val="1"/>
                <c:pt idx="0">
                  <c:v>Would you value training on any of the following? (tick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Images!$Q$966:$Q$975</c:f>
              <c:strCache>
                <c:ptCount val="10"/>
                <c:pt idx="0">
                  <c:v>Technical support for data processing, e.g. database design, High Performance Computing (HPC)</c:v>
                </c:pt>
                <c:pt idx="1">
                  <c:v>Ethics, consent and legal issues with research data</c:v>
                </c:pt>
                <c:pt idx="2">
                  <c:v>Copyright and intellectual property rights within a data context</c:v>
                </c:pt>
                <c:pt idx="3">
                  <c:v>Funder requirements for research data management</c:v>
                </c:pt>
                <c:pt idx="4">
                  <c:v>Guidance on costing data management in grant applications</c:v>
                </c:pt>
                <c:pt idx="5">
                  <c:v>Publishing research data</c:v>
                </c:pt>
                <c:pt idx="6">
                  <c:v>Security of data</c:v>
                </c:pt>
                <c:pt idx="7">
                  <c:v>Collaboration and sharing of data</c:v>
                </c:pt>
                <c:pt idx="8">
                  <c:v>Developing a research data management plan for a funding application</c:v>
                </c:pt>
                <c:pt idx="9">
                  <c:v>Long-term storage of your data</c:v>
                </c:pt>
              </c:strCache>
            </c:strRef>
          </c:cat>
          <c:val>
            <c:numRef>
              <c:f>Images!$W$966:$W$975</c:f>
              <c:numCache>
                <c:formatCode>0%</c:formatCode>
                <c:ptCount val="10"/>
                <c:pt idx="0">
                  <c:v>0.20457142857142857</c:v>
                </c:pt>
                <c:pt idx="1">
                  <c:v>0.21257142857142858</c:v>
                </c:pt>
                <c:pt idx="2">
                  <c:v>0.23200000000000001</c:v>
                </c:pt>
                <c:pt idx="3">
                  <c:v>0.23428571428571429</c:v>
                </c:pt>
                <c:pt idx="4">
                  <c:v>0.25714285714285712</c:v>
                </c:pt>
                <c:pt idx="5">
                  <c:v>0.26400000000000001</c:v>
                </c:pt>
                <c:pt idx="6">
                  <c:v>0.27771428571428569</c:v>
                </c:pt>
                <c:pt idx="7">
                  <c:v>0.28685714285714287</c:v>
                </c:pt>
                <c:pt idx="8">
                  <c:v>0.39314285714285713</c:v>
                </c:pt>
                <c:pt idx="9">
                  <c:v>0.50057142857142856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7-4DF2-8652-C3C175E57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>
                    <a:effectLst/>
                  </a:rPr>
                  <a:t>Percentage of respondents</a:t>
                </a:r>
                <a:endParaRPr lang="en-GB" sz="11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Images!$C$184</c:f>
              <c:strCache>
                <c:ptCount val="1"/>
                <c:pt idx="0">
                  <c:v>Do you have a data management plan for any of your research projects?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34-4C2F-868A-86213A0C02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34-4C2F-868A-86213A0C02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34-4C2F-868A-86213A0C02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Images!$Q$185:$Q$187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sure</c:v>
                </c:pt>
              </c:strCache>
            </c:strRef>
          </c:cat>
          <c:val>
            <c:numRef>
              <c:f>Images!$P$189:$P$191</c:f>
              <c:numCache>
                <c:formatCode>0%</c:formatCode>
                <c:ptCount val="3"/>
                <c:pt idx="0">
                  <c:v>0.40253164556962023</c:v>
                </c:pt>
                <c:pt idx="1">
                  <c:v>0.36962025316455699</c:v>
                </c:pt>
                <c:pt idx="2">
                  <c:v>0.22784810126582278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34-4C2F-868A-86213A0C02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Images!$C$247</c:f>
              <c:strCache>
                <c:ptCount val="1"/>
                <c:pt idx="0">
                  <c:v>Does your data contain any of the following? (tick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Images!$AN$248:$AN$252</c:f>
              <c:strCache>
                <c:ptCount val="5"/>
                <c:pt idx="0">
                  <c:v>Patient identifiable data</c:v>
                </c:pt>
                <c:pt idx="1">
                  <c:v>Other types of confidential/restricted data</c:v>
                </c:pt>
                <c:pt idx="2">
                  <c:v>Commercially sensitive data</c:v>
                </c:pt>
                <c:pt idx="3">
                  <c:v>Sensitive personal data</c:v>
                </c:pt>
                <c:pt idx="4">
                  <c:v>Personal data about identifiable living individuals</c:v>
                </c:pt>
              </c:strCache>
            </c:strRef>
          </c:cat>
          <c:val>
            <c:numRef>
              <c:f>Images!$AM$248:$AM$252</c:f>
              <c:numCache>
                <c:formatCode>0%</c:formatCode>
                <c:ptCount val="5"/>
                <c:pt idx="0">
                  <c:v>4.8843187660668377E-2</c:v>
                </c:pt>
                <c:pt idx="1">
                  <c:v>0.10282776349614396</c:v>
                </c:pt>
                <c:pt idx="2">
                  <c:v>0.11225364181662383</c:v>
                </c:pt>
                <c:pt idx="3">
                  <c:v>0.11482433590402742</c:v>
                </c:pt>
                <c:pt idx="4">
                  <c:v>0.19622964867180806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F-47FA-B6B4-E34A4CF5E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 dirty="0">
                    <a:effectLst/>
                  </a:rPr>
                  <a:t>Percentage of respondents</a:t>
                </a:r>
                <a:endParaRPr lang="en-GB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PGR Students (N=443)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'Extra Charts Created for PPT'!$A$55:$A$59</c:f>
              <c:strCache>
                <c:ptCount val="5"/>
                <c:pt idx="0">
                  <c:v>University-managed network storage</c:v>
                </c:pt>
                <c:pt idx="1">
                  <c:v>Cloud service – Dropbox</c:v>
                </c:pt>
                <c:pt idx="2">
                  <c:v>Hard disk drive of a computer owned by the University</c:v>
                </c:pt>
                <c:pt idx="3">
                  <c:v>Hard disk drive of a privately-owned computer</c:v>
                </c:pt>
                <c:pt idx="4">
                  <c:v>External hard drive or memory stick/USB/Flash drive</c:v>
                </c:pt>
              </c:strCache>
            </c:strRef>
          </c:cat>
          <c:val>
            <c:numRef>
              <c:f>'Extra Charts Created for PPT'!$F$55:$F$59</c:f>
              <c:numCache>
                <c:formatCode>0%</c:formatCode>
                <c:ptCount val="5"/>
                <c:pt idx="0">
                  <c:v>0.3724604966139955</c:v>
                </c:pt>
                <c:pt idx="1">
                  <c:v>0.52144469525959369</c:v>
                </c:pt>
                <c:pt idx="2">
                  <c:v>0.57336343115124155</c:v>
                </c:pt>
                <c:pt idx="3">
                  <c:v>0.74717832957110608</c:v>
                </c:pt>
                <c:pt idx="4">
                  <c:v>0.78329571106094809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C-4A14-9D02-4C5681C37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6090200"/>
        <c:axId val="506090856"/>
      </c:barChart>
      <c:catAx>
        <c:axId val="506090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90856"/>
        <c:crosses val="autoZero"/>
        <c:auto val="1"/>
        <c:lblAlgn val="ctr"/>
        <c:lblOffset val="100"/>
        <c:noMultiLvlLbl val="0"/>
      </c:catAx>
      <c:valAx>
        <c:axId val="506090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 dirty="0">
                    <a:effectLst/>
                  </a:rPr>
                  <a:t>Percentage of respondents</a:t>
                </a:r>
                <a:endParaRPr lang="en-GB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9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Professors (N=105)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'Extra Charts Created for PPT'!$A$41:$A$45</c:f>
              <c:strCache>
                <c:ptCount val="5"/>
                <c:pt idx="0">
                  <c:v>Hard disk drive of a privately-owned computer</c:v>
                </c:pt>
                <c:pt idx="1">
                  <c:v>University-managed network storage</c:v>
                </c:pt>
                <c:pt idx="2">
                  <c:v>Cloud service – Dropbox</c:v>
                </c:pt>
                <c:pt idx="3">
                  <c:v>External hard drive or memory stick/USB/Flash drive</c:v>
                </c:pt>
                <c:pt idx="4">
                  <c:v>Hard disk drive of a computer owned by the University</c:v>
                </c:pt>
              </c:strCache>
            </c:strRef>
          </c:cat>
          <c:val>
            <c:numRef>
              <c:f>'Extra Charts Created for PPT'!$F$41:$F$45</c:f>
              <c:numCache>
                <c:formatCode>0%</c:formatCode>
                <c:ptCount val="5"/>
                <c:pt idx="0">
                  <c:v>0.45714285714285713</c:v>
                </c:pt>
                <c:pt idx="1">
                  <c:v>0.47619047619047616</c:v>
                </c:pt>
                <c:pt idx="2">
                  <c:v>0.52380952380952384</c:v>
                </c:pt>
                <c:pt idx="3">
                  <c:v>0.62857142857142856</c:v>
                </c:pt>
                <c:pt idx="4">
                  <c:v>0.84761904761904772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E-4FDA-A8CE-647AD053F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6090200"/>
        <c:axId val="506090856"/>
      </c:barChart>
      <c:catAx>
        <c:axId val="506090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90856"/>
        <c:crosses val="autoZero"/>
        <c:auto val="1"/>
        <c:lblAlgn val="ctr"/>
        <c:lblOffset val="100"/>
        <c:noMultiLvlLbl val="0"/>
      </c:catAx>
      <c:valAx>
        <c:axId val="506090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 dirty="0">
                    <a:effectLst/>
                  </a:rPr>
                  <a:t>Percentage of respondents</a:t>
                </a:r>
                <a:endParaRPr lang="en-GB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90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Images!$C$618</c:f>
              <c:strCache>
                <c:ptCount val="1"/>
                <c:pt idx="0">
                  <c:v>What was the impact of the loss? (tick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Images!$X$627:$X$632</c:f>
              <c:strCache>
                <c:ptCount val="6"/>
                <c:pt idx="0">
                  <c:v>Failure to meet regulatory requirements</c:v>
                </c:pt>
                <c:pt idx="1">
                  <c:v>Failure to meet funder requirements</c:v>
                </c:pt>
                <c:pt idx="2">
                  <c:v>Reputational damage</c:v>
                </c:pt>
                <c:pt idx="3">
                  <c:v>Reduction in quality of research outputs</c:v>
                </c:pt>
                <c:pt idx="4">
                  <c:v>Delay to publication</c:v>
                </c:pt>
                <c:pt idx="5">
                  <c:v>Wasted research effort</c:v>
                </c:pt>
              </c:strCache>
            </c:strRef>
          </c:cat>
          <c:val>
            <c:numRef>
              <c:f>Images!$W$627:$W$632</c:f>
              <c:numCache>
                <c:formatCode>0%</c:formatCode>
                <c:ptCount val="6"/>
                <c:pt idx="0">
                  <c:v>5.235602094240838E-3</c:v>
                </c:pt>
                <c:pt idx="1">
                  <c:v>2.0942408376963352E-2</c:v>
                </c:pt>
                <c:pt idx="2">
                  <c:v>2.6178010471204188E-2</c:v>
                </c:pt>
                <c:pt idx="3">
                  <c:v>9.947643979057591E-2</c:v>
                </c:pt>
                <c:pt idx="4">
                  <c:v>0.20418848167539266</c:v>
                </c:pt>
                <c:pt idx="5">
                  <c:v>0.77486910994764402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4-4B67-88D9-2F5F41280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 dirty="0">
                    <a:effectLst/>
                  </a:rPr>
                  <a:t>Percentage of respondents with lost data</a:t>
                </a:r>
                <a:endParaRPr lang="en-GB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'Extra Charts Created for PPT'!$A$89</c:f>
              <c:strCache>
                <c:ptCount val="1"/>
                <c:pt idx="0">
                  <c:v>Data expected to have long term 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'Extra Charts Created for PPT'!$F$90:$F$95</c:f>
              <c:strCache>
                <c:ptCount val="6"/>
                <c:pt idx="0">
                  <c:v>Not sure</c:v>
                </c:pt>
                <c:pt idx="1">
                  <c:v>More than 1 TB</c:v>
                </c:pt>
                <c:pt idx="2">
                  <c:v>501GB-1TB</c:v>
                </c:pt>
                <c:pt idx="3">
                  <c:v>101 GB- 500 GB</c:v>
                </c:pt>
                <c:pt idx="4">
                  <c:v>51-100 GB</c:v>
                </c:pt>
                <c:pt idx="5">
                  <c:v>&lt;50 GB</c:v>
                </c:pt>
              </c:strCache>
            </c:strRef>
          </c:cat>
          <c:val>
            <c:numRef>
              <c:f>'Extra Charts Created for PPT'!$A$90:$A$95</c:f>
              <c:numCache>
                <c:formatCode>0%</c:formatCode>
                <c:ptCount val="6"/>
                <c:pt idx="0">
                  <c:v>0.2119460500963391</c:v>
                </c:pt>
                <c:pt idx="1">
                  <c:v>0.10404624277456648</c:v>
                </c:pt>
                <c:pt idx="2">
                  <c:v>0.1233140655105973</c:v>
                </c:pt>
                <c:pt idx="3">
                  <c:v>0.1001926782273603</c:v>
                </c:pt>
                <c:pt idx="4">
                  <c:v>0.15606936416184972</c:v>
                </c:pt>
                <c:pt idx="5">
                  <c:v>0.30443159922928709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6D-452C-9061-AB753EDBC22E}"/>
            </c:ext>
          </c:extLst>
        </c:ser>
        <c:ser>
          <c:idx val="1"/>
          <c:order val="1"/>
          <c:tx>
            <c:strRef>
              <c:f>'Extra Charts Created for PPT'!$E$89</c:f>
              <c:strCache>
                <c:ptCount val="1"/>
                <c:pt idx="0">
                  <c:v>Data owned at present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'Extra Charts Created for PPT'!$F$90:$F$95</c:f>
              <c:strCache>
                <c:ptCount val="6"/>
                <c:pt idx="0">
                  <c:v>Not sure</c:v>
                </c:pt>
                <c:pt idx="1">
                  <c:v>More than 1 TB</c:v>
                </c:pt>
                <c:pt idx="2">
                  <c:v>501GB-1TB</c:v>
                </c:pt>
                <c:pt idx="3">
                  <c:v>101 GB- 500 GB</c:v>
                </c:pt>
                <c:pt idx="4">
                  <c:v>51-100 GB</c:v>
                </c:pt>
                <c:pt idx="5">
                  <c:v>&lt;50 GB</c:v>
                </c:pt>
              </c:strCache>
            </c:strRef>
          </c:cat>
          <c:val>
            <c:numRef>
              <c:f>'Extra Charts Created for PPT'!$E$90:$E$95</c:f>
              <c:numCache>
                <c:formatCode>0%</c:formatCode>
                <c:ptCount val="6"/>
                <c:pt idx="0">
                  <c:v>0.16751269035532995</c:v>
                </c:pt>
                <c:pt idx="1">
                  <c:v>0.10490693739424704</c:v>
                </c:pt>
                <c:pt idx="2">
                  <c:v>9.9830795262267347E-2</c:v>
                </c:pt>
                <c:pt idx="3">
                  <c:v>9.560067681895093E-2</c:v>
                </c:pt>
                <c:pt idx="4">
                  <c:v>0.13367174280879865</c:v>
                </c:pt>
                <c:pt idx="5">
                  <c:v>0.39847715736040606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6D-452C-9061-AB753EDBC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8126480"/>
        <c:axId val="708127136"/>
      </c:barChart>
      <c:catAx>
        <c:axId val="70812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127136"/>
        <c:crosses val="autoZero"/>
        <c:auto val="1"/>
        <c:lblAlgn val="ctr"/>
        <c:lblOffset val="100"/>
        <c:noMultiLvlLbl val="0"/>
      </c:catAx>
      <c:valAx>
        <c:axId val="708127136"/>
        <c:scaling>
          <c:orientation val="minMax"/>
          <c:max val="0.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/>
                  <a:t>Percentage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12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Images!$C$695</c:f>
              <c:strCache>
                <c:ptCount val="1"/>
                <c:pt idx="0">
                  <c:v>Which of the following would you expect to use for long-term preservation and storage? (Tick all that apply)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Images!$Q$696:$Q$699</c:f>
              <c:strCache>
                <c:ptCount val="4"/>
                <c:pt idx="0">
                  <c:v>General data repository</c:v>
                </c:pt>
                <c:pt idx="1">
                  <c:v>Discipline-specific data repository</c:v>
                </c:pt>
                <c:pt idx="2">
                  <c:v>Other - Please specify:</c:v>
                </c:pt>
                <c:pt idx="3">
                  <c:v>Institutional data repository</c:v>
                </c:pt>
              </c:strCache>
            </c:strRef>
          </c:cat>
          <c:val>
            <c:numRef>
              <c:f>Images!$W$696:$W$699</c:f>
              <c:numCache>
                <c:formatCode>0%</c:formatCode>
                <c:ptCount val="4"/>
                <c:pt idx="0">
                  <c:v>0.11847389558232932</c:v>
                </c:pt>
                <c:pt idx="1">
                  <c:v>0.1465863453815261</c:v>
                </c:pt>
                <c:pt idx="2">
                  <c:v>0.1646586345381526</c:v>
                </c:pt>
                <c:pt idx="3">
                  <c:v>0.75100401606425704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0-4CEE-843A-748D4D9FF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004456"/>
        <c:axId val="417002816"/>
      </c:barChart>
      <c:catAx>
        <c:axId val="41700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2816"/>
        <c:crosses val="autoZero"/>
        <c:auto val="1"/>
        <c:lblAlgn val="ctr"/>
        <c:lblOffset val="100"/>
        <c:noMultiLvlLbl val="0"/>
      </c:catAx>
      <c:valAx>
        <c:axId val="41700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0" i="0" baseline="0">
                    <a:effectLst/>
                  </a:rPr>
                  <a:t>Percentage of respondents</a:t>
                </a:r>
                <a:endParaRPr lang="en-GB" sz="11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Images!$C$665</c:f>
              <c:strCache>
                <c:ptCount val="1"/>
                <c:pt idx="0">
                  <c:v>For how long would you expect this data to be preserved?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F9-4B7B-9AB0-75BF8F4C9D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F9-4B7B-9AB0-75BF8F4C9D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F9-4B7B-9AB0-75BF8F4C9D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F9-4B7B-9AB0-75BF8F4C9DD5}"/>
              </c:ext>
            </c:extLst>
          </c:dPt>
          <c:cat>
            <c:strRef>
              <c:f>Images!$Q$666:$Q$669</c:f>
              <c:strCache>
                <c:ptCount val="4"/>
                <c:pt idx="0">
                  <c:v>5-10 years</c:v>
                </c:pt>
                <c:pt idx="1">
                  <c:v>&gt;10 years</c:v>
                </c:pt>
                <c:pt idx="2">
                  <c:v>I don't know</c:v>
                </c:pt>
                <c:pt idx="3">
                  <c:v>1-5 years</c:v>
                </c:pt>
              </c:strCache>
            </c:strRef>
          </c:cat>
          <c:val>
            <c:numRef>
              <c:f>Images!$W$666:$W$669</c:f>
              <c:numCache>
                <c:formatCode>0%</c:formatCode>
                <c:ptCount val="4"/>
                <c:pt idx="0">
                  <c:v>0.39499036608863197</c:v>
                </c:pt>
                <c:pt idx="1">
                  <c:v>0.24277456647398843</c:v>
                </c:pt>
                <c:pt idx="2">
                  <c:v>0.20423892100192678</c:v>
                </c:pt>
                <c:pt idx="3">
                  <c:v>0.15799614643545279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F9-4B7B-9AB0-75BF8F4C9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07010752"/>
        <c:axId val="907018624"/>
      </c:barChart>
      <c:valAx>
        <c:axId val="90701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/>
                  <a:t>Percentage of respondents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010752"/>
        <c:crosses val="autoZero"/>
        <c:crossBetween val="between"/>
      </c:valAx>
      <c:catAx>
        <c:axId val="907010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0186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10" y="0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>
                <a:solidFill>
                  <a:srgbClr val="2C3841"/>
                </a:solidFill>
                <a:latin typeface="Corbel"/>
                <a:cs typeface="Corbel"/>
              </a:rPr>
              <a:t>11/8/2016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1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10" y="9493421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>
                <a:solidFill>
                  <a:srgbClr val="2C3841"/>
                </a:solidFill>
                <a:latin typeface="Corbel"/>
                <a:cs typeface="Corbel"/>
              </a:rPr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11/8/2016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9300"/>
            <a:ext cx="6662738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7578"/>
            <a:ext cx="5492750" cy="4497705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1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10" y="9493421"/>
            <a:ext cx="2975240" cy="499745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22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r>
              <a:rPr lang="en-GB" dirty="0"/>
              <a:t>Most</a:t>
            </a:r>
            <a:r>
              <a:rPr lang="en-GB" baseline="0" dirty="0"/>
              <a:t> mentioned repositories:</a:t>
            </a:r>
          </a:p>
          <a:p>
            <a:pPr defTabSz="464424">
              <a:defRPr/>
            </a:pPr>
            <a:r>
              <a:rPr lang="en-GB" dirty="0"/>
              <a:t>NCBI Sequence Read Archive (SRA) </a:t>
            </a:r>
          </a:p>
          <a:p>
            <a:pPr defTabSz="464424">
              <a:defRPr/>
            </a:pPr>
            <a:r>
              <a:rPr lang="en-GB" dirty="0" err="1"/>
              <a:t>GenBank</a:t>
            </a:r>
            <a:r>
              <a:rPr lang="en-GB" dirty="0"/>
              <a:t> </a:t>
            </a:r>
          </a:p>
          <a:p>
            <a:pPr defTabSz="464424">
              <a:defRPr/>
            </a:pPr>
            <a:r>
              <a:rPr lang="en-GB" dirty="0"/>
              <a:t>EMBL Nucleotide Sequence Database (ENA) </a:t>
            </a:r>
          </a:p>
          <a:p>
            <a:pPr defTabSz="464424">
              <a:defRPr/>
            </a:pPr>
            <a:r>
              <a:rPr lang="en-GB" dirty="0"/>
              <a:t>Open Science Framework </a:t>
            </a:r>
          </a:p>
          <a:p>
            <a:pPr defTabSz="464424">
              <a:defRPr/>
            </a:pPr>
            <a:r>
              <a:rPr lang="en-GB" dirty="0"/>
              <a:t>GitHub</a:t>
            </a:r>
          </a:p>
          <a:p>
            <a:pPr defTabSz="464424">
              <a:defRPr/>
            </a:pPr>
            <a:r>
              <a:rPr lang="en-GB" dirty="0"/>
              <a:t>Dryad Digital Repository </a:t>
            </a:r>
          </a:p>
          <a:p>
            <a:pPr defTabSz="464424">
              <a:defRPr/>
            </a:pPr>
            <a:endParaRPr lang="en-GB" dirty="0"/>
          </a:p>
          <a:p>
            <a:pPr defTabSz="464424">
              <a:defRPr/>
            </a:pPr>
            <a:r>
              <a:rPr lang="en-GB" dirty="0"/>
              <a:t>OTHER</a:t>
            </a:r>
            <a:r>
              <a:rPr lang="en-GB" baseline="0" dirty="0"/>
              <a:t> – PLEASE SPECIFY (most common responses)</a:t>
            </a:r>
          </a:p>
          <a:p>
            <a:pPr defTabSz="464424">
              <a:defRPr/>
            </a:pPr>
            <a:r>
              <a:rPr lang="en-GB" dirty="0"/>
              <a:t>external hard drive </a:t>
            </a:r>
          </a:p>
          <a:p>
            <a:pPr defTabSz="464424">
              <a:defRPr/>
            </a:pPr>
            <a:r>
              <a:rPr lang="en-GB" dirty="0"/>
              <a:t>cloud storage </a:t>
            </a:r>
          </a:p>
          <a:p>
            <a:pPr defTabSz="464424">
              <a:defRPr/>
            </a:pPr>
            <a:r>
              <a:rPr lang="en-GB" dirty="0"/>
              <a:t>lab drive </a:t>
            </a:r>
          </a:p>
          <a:p>
            <a:pPr defTabSz="464424">
              <a:defRPr/>
            </a:pPr>
            <a:r>
              <a:rPr lang="en-GB" dirty="0"/>
              <a:t>university backup </a:t>
            </a:r>
          </a:p>
          <a:p>
            <a:pPr defTabSz="464424">
              <a:defRPr/>
            </a:pPr>
            <a:r>
              <a:rPr lang="en-GB" dirty="0"/>
              <a:t>own backup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881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668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18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75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r>
              <a:rPr lang="en-GB" dirty="0"/>
              <a:t>68% emailing</a:t>
            </a:r>
            <a:r>
              <a:rPr lang="en-GB" baseline="0" dirty="0"/>
              <a:t> data files</a:t>
            </a:r>
          </a:p>
          <a:p>
            <a:pPr defTabSz="464424">
              <a:defRPr/>
            </a:pPr>
            <a:r>
              <a:rPr lang="en-GB" baseline="0" dirty="0"/>
              <a:t>60% cloud storage</a:t>
            </a:r>
          </a:p>
          <a:p>
            <a:pPr defTabSz="464424">
              <a:defRPr/>
            </a:pPr>
            <a:r>
              <a:rPr lang="en-GB" baseline="0" dirty="0"/>
              <a:t>35% memory sticks</a:t>
            </a:r>
          </a:p>
          <a:p>
            <a:pPr defTabSz="464424">
              <a:defRPr/>
            </a:pPr>
            <a:r>
              <a:rPr lang="en-GB" baseline="0" dirty="0"/>
              <a:t>20% ASNs</a:t>
            </a:r>
          </a:p>
          <a:p>
            <a:pPr defTabSz="464424">
              <a:defRPr/>
            </a:pPr>
            <a:endParaRPr lang="en-GB" baseline="0" dirty="0"/>
          </a:p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285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909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97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22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1328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SOPs, genomic data, videos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8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TOP REASONS FOR YES (N=100)</a:t>
            </a:r>
          </a:p>
          <a:p>
            <a:pPr defTabSz="464424">
              <a:defRPr/>
            </a:pPr>
            <a:r>
              <a:rPr lang="en-GB" dirty="0"/>
              <a:t>72% Good research practice </a:t>
            </a:r>
          </a:p>
          <a:p>
            <a:r>
              <a:rPr lang="en-GB" dirty="0"/>
              <a:t>53% Required by project funder </a:t>
            </a:r>
          </a:p>
          <a:p>
            <a:endParaRPr lang="en-GB" dirty="0"/>
          </a:p>
          <a:p>
            <a:pPr defTabSz="464424">
              <a:defRPr/>
            </a:pPr>
            <a:r>
              <a:rPr lang="en-GB" dirty="0"/>
              <a:t>TOP REASONS FOR NO (N=171)</a:t>
            </a:r>
          </a:p>
          <a:p>
            <a:pPr defTabSz="464424">
              <a:defRPr/>
            </a:pPr>
            <a:r>
              <a:rPr lang="en-GB" dirty="0"/>
              <a:t>47% Not required/appropriate to field of research </a:t>
            </a:r>
          </a:p>
          <a:p>
            <a:pPr defTabSz="464424">
              <a:defRPr/>
            </a:pPr>
            <a:r>
              <a:rPr lang="en-GB" dirty="0"/>
              <a:t>45% Not required by project funder </a:t>
            </a:r>
          </a:p>
          <a:p>
            <a:pPr defTabSz="464424">
              <a:defRPr/>
            </a:pPr>
            <a:r>
              <a:rPr lang="en-GB" dirty="0"/>
              <a:t>32% Lack of knowledge or experience on creating data management plan </a:t>
            </a:r>
          </a:p>
          <a:p>
            <a:pPr defTabSz="464424">
              <a:defRPr/>
            </a:pPr>
            <a:r>
              <a:rPr lang="en-GB" dirty="0"/>
              <a:t>25% Unaware of any tools or guidance that can help create data management plan </a:t>
            </a:r>
          </a:p>
          <a:p>
            <a:pPr defTabSz="464424"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68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  <a:p>
            <a:r>
              <a:rPr lang="en-GB" dirty="0"/>
              <a:t>59% of 1167 respondents</a:t>
            </a:r>
            <a:r>
              <a:rPr lang="en-GB" baseline="0" dirty="0"/>
              <a:t> said none of the above.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8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01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Charts represent locations where</a:t>
            </a:r>
            <a:r>
              <a:rPr lang="en-GB" baseline="0" dirty="0"/>
              <a:t> at least SOME data is stored.</a:t>
            </a:r>
          </a:p>
          <a:p>
            <a:endParaRPr lang="en-GB" baseline="0" dirty="0"/>
          </a:p>
          <a:p>
            <a:r>
              <a:rPr lang="en-GB" baseline="0" dirty="0"/>
              <a:t>All the same across career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56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25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Qualitative analysis from FREE TEXT responses:</a:t>
            </a:r>
          </a:p>
          <a:p>
            <a:pPr defTabSz="464424">
              <a:defRPr/>
            </a:pPr>
            <a:r>
              <a:rPr lang="en-GB" dirty="0"/>
              <a:t>Hardware failure 43% </a:t>
            </a:r>
          </a:p>
          <a:p>
            <a:pPr defTabSz="464424">
              <a:defRPr/>
            </a:pPr>
            <a:r>
              <a:rPr lang="en-GB" dirty="0"/>
              <a:t>Human error 33% </a:t>
            </a:r>
          </a:p>
          <a:p>
            <a:r>
              <a:rPr lang="en-GB" dirty="0"/>
              <a:t>Stolen hardware (e.g. laptop) 6%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15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4424">
              <a:defRPr/>
            </a:pPr>
            <a:r>
              <a:rPr lang="en-GB" dirty="0">
                <a:solidFill>
                  <a:schemeClr val="tx1"/>
                </a:solidFill>
              </a:rPr>
              <a:t>Do researchers expect to move their data when a project ends?</a:t>
            </a:r>
          </a:p>
          <a:p>
            <a:r>
              <a:rPr lang="en-GB" dirty="0"/>
              <a:t>44% Yes</a:t>
            </a:r>
          </a:p>
          <a:p>
            <a:r>
              <a:rPr lang="en-GB" dirty="0"/>
              <a:t>39% No</a:t>
            </a:r>
          </a:p>
          <a:p>
            <a:r>
              <a:rPr lang="en-GB" dirty="0"/>
              <a:t>15%</a:t>
            </a:r>
            <a:r>
              <a:rPr lang="en-GB" baseline="0" dirty="0"/>
              <a:t> Unsure</a:t>
            </a:r>
          </a:p>
          <a:p>
            <a:r>
              <a:rPr lang="en-GB" baseline="0" dirty="0"/>
              <a:t>2% Would delete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14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0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presentation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t>14/10/2013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 Cover (Placehol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" y="28664"/>
            <a:ext cx="9142857" cy="5086173"/>
          </a:xfrm>
          <a:prstGeom prst="rect">
            <a:avLst/>
          </a:prstGeom>
        </p:spPr>
      </p:pic>
      <p:pic>
        <p:nvPicPr>
          <p:cNvPr id="13" name="Picture 12" descr="2013_Jisc_Logo_RGB300(26mm)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1" y="468"/>
            <a:ext cx="935738" cy="545593"/>
          </a:xfrm>
          <a:prstGeom prst="rect">
            <a:avLst/>
          </a:prstGeom>
        </p:spPr>
      </p:pic>
      <p:sp>
        <p:nvSpPr>
          <p:cNvPr id="18" name="Rectangle 9"/>
          <p:cNvSpPr>
            <a:spLocks noChangeArrowheads="1"/>
          </p:cNvSpPr>
          <p:nvPr userDrawn="1"/>
        </p:nvSpPr>
        <p:spPr bwMode="auto">
          <a:xfrm>
            <a:off x="1253607" y="3327513"/>
            <a:ext cx="7890394" cy="900000"/>
          </a:xfrm>
          <a:prstGeom prst="rect">
            <a:avLst/>
          </a:prstGeom>
          <a:solidFill>
            <a:srgbClr val="E04A1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83">
              <a:defRPr/>
            </a:pPr>
            <a:endParaRPr lang="en-GB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2" y="3255964"/>
            <a:ext cx="1150937" cy="900113"/>
          </a:xfrm>
          <a:prstGeom prst="rect">
            <a:avLst/>
          </a:prstGeom>
          <a:solidFill>
            <a:srgbClr val="E04A10"/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783">
              <a:defRPr/>
            </a:pPr>
            <a:endParaRPr lang="en-GB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Parallelogram 19"/>
          <p:cNvSpPr/>
          <p:nvPr userDrawn="1"/>
        </p:nvSpPr>
        <p:spPr>
          <a:xfrm rot="16200000">
            <a:off x="719139" y="3687764"/>
            <a:ext cx="971550" cy="107950"/>
          </a:xfrm>
          <a:prstGeom prst="parallelogram">
            <a:avLst>
              <a:gd name="adj" fmla="val 64812"/>
            </a:avLst>
          </a:prstGeom>
          <a:solidFill>
            <a:srgbClr val="9F3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GB" sz="1350" dirty="0">
              <a:solidFill>
                <a:srgbClr val="FFFFFF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26219" y="3538059"/>
            <a:ext cx="781844" cy="14970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D4756FC-7D80-4D6F-99A5-038745AA09A8}" type="datetime1">
              <a:rPr lang="en-GB" smtClean="0">
                <a:solidFill>
                  <a:srgbClr val="FFFFFF"/>
                </a:solidFill>
              </a:rPr>
              <a:pPr/>
              <a:t>08/11/2016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26" y="3872900"/>
            <a:ext cx="6624638" cy="1938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15995" indent="0">
              <a:buNone/>
              <a:defRPr sz="1050"/>
            </a:lvl2pPr>
            <a:lvl3pPr marL="431990" indent="0">
              <a:buNone/>
              <a:defRPr sz="1050"/>
            </a:lvl3pPr>
            <a:lvl4pPr marL="647984" indent="0">
              <a:buNone/>
              <a:defRPr sz="1050"/>
            </a:lvl4pPr>
            <a:lvl5pPr marL="863978" indent="0">
              <a:buNone/>
              <a:defRPr sz="1050"/>
            </a:lvl5pPr>
          </a:lstStyle>
          <a:p>
            <a:pPr lvl="0"/>
            <a:r>
              <a:rPr lang="en-GB" noProof="0" dirty="0"/>
              <a:t>Click to add 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92784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0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6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December 2015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CNI Fall Meeting, December 14th -15th 2015 - Jisc Shared Research Data Management Service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5 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CNI Fall Meeting, December 14th -15th 2015 - Jisc Shared Research Data Management Service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0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0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slide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999" y="4896000"/>
            <a:ext cx="1065411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dirty="0"/>
              <a:t>5 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941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</p:sldLayoutIdLst>
  <p:hf sldNum="0"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6084/m9.figshare.379630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doi.org/10.6084/m9.figshare.379630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04001" y="3441109"/>
            <a:ext cx="6624638" cy="193899"/>
          </a:xfrm>
        </p:spPr>
        <p:txBody>
          <a:bodyPr/>
          <a:lstStyle/>
          <a:p>
            <a:r>
              <a:rPr lang="en-GB" sz="2800" dirty="0"/>
              <a:t>2016 DAF Survey Results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0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Preservation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would respondents expect to preserve their data?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3727"/>
              </p:ext>
            </p:extLst>
          </p:nvPr>
        </p:nvGraphicFramePr>
        <p:xfrm>
          <a:off x="1332000" y="1444742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40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Preservation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1758525"/>
            <a:ext cx="8676000" cy="162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accent5"/>
                </a:solidFill>
              </a:rPr>
              <a:t>“</a:t>
            </a:r>
            <a:r>
              <a:rPr lang="en-GB" i="1" dirty="0"/>
              <a:t>I currently spend about £1,200 pa on data storage from my own salary. I have the  highest data needs in my School, and there is no plan in place for storing my data.</a:t>
            </a:r>
            <a:r>
              <a:rPr lang="en-GB" i="1" dirty="0">
                <a:solidFill>
                  <a:schemeClr val="accent5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429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Preservation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For how long do respondents expect their data to be preserved?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101226"/>
              </p:ext>
            </p:extLst>
          </p:nvPr>
        </p:nvGraphicFramePr>
        <p:xfrm>
          <a:off x="1332000" y="1530000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327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Preservation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Do you follow guidelines for metadata?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179672"/>
              </p:ext>
            </p:extLst>
          </p:nvPr>
        </p:nvGraphicFramePr>
        <p:xfrm>
          <a:off x="1332000" y="1430293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254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68% of respondents either already share data or expect to do so in the future. What motivates them?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226765"/>
              </p:ext>
            </p:extLst>
          </p:nvPr>
        </p:nvGraphicFramePr>
        <p:xfrm>
          <a:off x="234000" y="1666585"/>
          <a:ext cx="8676000" cy="322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272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services to support RDM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Do researchers use </a:t>
            </a:r>
            <a:r>
              <a:rPr lang="en-GB" dirty="0">
                <a:cs typeface="Corbel"/>
              </a:rPr>
              <a:t>university services to support data management and sharing?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338647"/>
              </p:ext>
            </p:extLst>
          </p:nvPr>
        </p:nvGraphicFramePr>
        <p:xfrm>
          <a:off x="1332000" y="1656000"/>
          <a:ext cx="7157092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0638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needs on Research Data Management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761301"/>
              </p:ext>
            </p:extLst>
          </p:nvPr>
        </p:nvGraphicFramePr>
        <p:xfrm>
          <a:off x="1" y="646124"/>
          <a:ext cx="9144000" cy="421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0800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services to support RDM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2004300"/>
            <a:ext cx="8676000" cy="1272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accent5"/>
                </a:solidFill>
              </a:rPr>
              <a:t>“</a:t>
            </a:r>
            <a:r>
              <a:rPr lang="en-GB" i="1" dirty="0"/>
              <a:t>Please, individualise the support. Workshop are useless, emails with information are useless, brochures are useless, posters are useless.</a:t>
            </a:r>
            <a:r>
              <a:rPr lang="en-GB" i="1" dirty="0">
                <a:solidFill>
                  <a:schemeClr val="accent5"/>
                </a:solidFill>
              </a:rPr>
              <a:t>”</a:t>
            </a:r>
          </a:p>
          <a:p>
            <a:pPr marL="0" indent="0" algn="ctr">
              <a:buNone/>
            </a:pPr>
            <a:endParaRPr lang="en-GB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5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learned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49" name="Content Placeholder 3"/>
          <p:cNvSpPr txBox="1">
            <a:spLocks/>
          </p:cNvSpPr>
          <p:nvPr/>
        </p:nvSpPr>
        <p:spPr>
          <a:xfrm>
            <a:off x="4656564" y="837740"/>
            <a:ext cx="4438056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Incentives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voucher for first N respondents + draw for the rest of the respondents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higher amount of smaller vouchers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82620" y="83774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Dissemination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direct emails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weekly staff newsletter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library blog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library tweets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research office/research staff blog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staff portal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PGR portal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link on RDM guidance page/newsletter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targeted reminders to “missing” departments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01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Full anonymised dataset is now online:</a:t>
            </a:r>
          </a:p>
          <a:p>
            <a:r>
              <a:rPr lang="en-GB" sz="2400" dirty="0"/>
              <a:t>Johnson, Rob; Chiarelli, Andrea; Parsons, Tom (2016): Data asset framework (DAF) survey results 2016. </a:t>
            </a:r>
            <a:r>
              <a:rPr lang="en-GB" sz="2400" dirty="0" err="1"/>
              <a:t>figshare</a:t>
            </a:r>
            <a:r>
              <a:rPr lang="en-GB" sz="2400" dirty="0"/>
              <a:t>.</a:t>
            </a:r>
          </a:p>
          <a:p>
            <a:r>
              <a:rPr lang="en-GB" dirty="0">
                <a:hlinkClick r:id="rId3"/>
              </a:rPr>
              <a:t>http://dx.doi.org/</a:t>
            </a:r>
            <a:r>
              <a:rPr lang="en-GB" u="sng" dirty="0">
                <a:solidFill>
                  <a:schemeClr val="tx2"/>
                </a:solidFill>
                <a:hlinkClick r:id="rId3"/>
              </a:rPr>
              <a:t>/10.6084/m9.figshare.3796305</a:t>
            </a:r>
            <a:r>
              <a:rPr lang="en-GB" u="sng" dirty="0">
                <a:solidFill>
                  <a:schemeClr val="tx2"/>
                </a:solidFill>
                <a:hlinkClick r:id="rId4" action="ppaction://hlinkfile"/>
              </a:rPr>
              <a:t>  </a:t>
            </a:r>
            <a:r>
              <a:rPr lang="en-GB" dirty="0">
                <a:hlinkClick r:id="rId4" action="ppaction://hlinkfile"/>
              </a:rPr>
              <a:t> </a:t>
            </a:r>
            <a:endParaRPr lang="en-GB" dirty="0"/>
          </a:p>
          <a:p>
            <a:r>
              <a:rPr lang="en-GB" dirty="0"/>
              <a:t>Or just google it!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Jisc</a:t>
            </a:r>
            <a:r>
              <a:rPr lang="en-GB" dirty="0"/>
              <a:t> Shared Research Data Pilot Meeting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49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10 types of digital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05/09/2016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462218"/>
              </p:ext>
            </p:extLst>
          </p:nvPr>
        </p:nvGraphicFramePr>
        <p:xfrm>
          <a:off x="233999" y="1171860"/>
          <a:ext cx="8676001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125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Data Management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495138"/>
              </p:ext>
            </p:extLst>
          </p:nvPr>
        </p:nvGraphicFramePr>
        <p:xfrm>
          <a:off x="1332000" y="1380580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/>
              <a:t>Do researchers have a research data management plan?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4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Sensitive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/>
              <a:t>What types of sensitive data do researchers hold?</a:t>
            </a:r>
            <a:endParaRPr lang="en-GB" b="1" dirty="0">
              <a:solidFill>
                <a:schemeClr val="accent5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97314"/>
              </p:ext>
            </p:extLst>
          </p:nvPr>
        </p:nvGraphicFramePr>
        <p:xfrm>
          <a:off x="1332000" y="1401039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591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Sensitive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1758525"/>
            <a:ext cx="8676000" cy="162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accent5"/>
                </a:solidFill>
              </a:rPr>
              <a:t>“</a:t>
            </a:r>
            <a:r>
              <a:rPr lang="en-GB" i="1" dirty="0"/>
              <a:t>It would be helpful to clarify the rules for storing anonymised data on cloud services. My departmental rules say this is never OK, however this seems to contradict University rules.</a:t>
            </a:r>
            <a:r>
              <a:rPr lang="en-GB" i="1" dirty="0">
                <a:solidFill>
                  <a:schemeClr val="accent5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4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/>
              <a:t>Professors vs. PGR Students</a:t>
            </a:r>
            <a:endParaRPr lang="en-GB" b="1" dirty="0">
              <a:solidFill>
                <a:schemeClr val="accent5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729090"/>
              </p:ext>
            </p:extLst>
          </p:nvPr>
        </p:nvGraphicFramePr>
        <p:xfrm>
          <a:off x="4512150" y="1387200"/>
          <a:ext cx="4320000" cy="330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478383"/>
              </p:ext>
            </p:extLst>
          </p:nvPr>
        </p:nvGraphicFramePr>
        <p:xfrm>
          <a:off x="252000" y="1387200"/>
          <a:ext cx="4320000" cy="33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094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services to support RDM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1800225"/>
            <a:ext cx="8676000" cy="1476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>
                <a:solidFill>
                  <a:schemeClr val="accent5"/>
                </a:solidFill>
              </a:rPr>
              <a:t>“</a:t>
            </a:r>
            <a:r>
              <a:rPr lang="en-GB" i="1" dirty="0"/>
              <a:t>Support is woeful in the university currently, in particular long-term data archiving is critically required. Most of my non-current data is rotting on CD's and hard-drives</a:t>
            </a:r>
            <a:r>
              <a:rPr lang="en-GB" dirty="0"/>
              <a:t>.</a:t>
            </a:r>
            <a:r>
              <a:rPr lang="en-GB" i="1" dirty="0">
                <a:solidFill>
                  <a:schemeClr val="accent5"/>
                </a:solidFill>
              </a:rPr>
              <a:t>”</a:t>
            </a:r>
          </a:p>
          <a:p>
            <a:pPr marL="0" indent="0" algn="ctr">
              <a:buNone/>
            </a:pPr>
            <a:endParaRPr lang="en-GB" i="1" dirty="0">
              <a:solidFill>
                <a:schemeClr val="accent5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</p:spTree>
    <p:extLst>
      <p:ext uri="{BB962C8B-B14F-4D97-AF65-F5344CB8AC3E}">
        <p14:creationId xmlns:p14="http://schemas.microsoft.com/office/powerpoint/2010/main" val="29432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Impacts of research data loss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/>
              <a:t>17% of respondents had lost data, resulting in…</a:t>
            </a:r>
            <a:endParaRPr lang="en-GB" b="1" dirty="0">
              <a:solidFill>
                <a:schemeClr val="accent5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739315"/>
              </p:ext>
            </p:extLst>
          </p:nvPr>
        </p:nvGraphicFramePr>
        <p:xfrm>
          <a:off x="1332000" y="1413286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260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Preservation of research data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4000" y="4896000"/>
            <a:ext cx="720000" cy="180000"/>
          </a:xfrm>
        </p:spPr>
        <p:txBody>
          <a:bodyPr/>
          <a:lstStyle/>
          <a:p>
            <a:r>
              <a:rPr lang="en-US" dirty="0"/>
              <a:t>06/09/2016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000" y="4896000"/>
            <a:ext cx="7164000" cy="180000"/>
          </a:xfrm>
        </p:spPr>
        <p:txBody>
          <a:bodyPr/>
          <a:lstStyle/>
          <a:p>
            <a:r>
              <a:rPr lang="en-GB" dirty="0"/>
              <a:t>Jisc Shared Research Data Pilot Meeting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234000" y="900000"/>
            <a:ext cx="8676000" cy="38700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much data has long-term value?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734929"/>
              </p:ext>
            </p:extLst>
          </p:nvPr>
        </p:nvGraphicFramePr>
        <p:xfrm>
          <a:off x="1332000" y="1438275"/>
          <a:ext cx="648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009371"/>
      </p:ext>
    </p:extLst>
  </p:cSld>
  <p:clrMapOvr>
    <a:masterClrMapping/>
  </p:clrMapOvr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37875</TotalTime>
  <Words>796</Words>
  <Application>Microsoft Office PowerPoint</Application>
  <PresentationFormat>On-screen Show (16:9)</PresentationFormat>
  <Paragraphs>160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Lucida Grande</vt:lpstr>
      <vt:lpstr>Jisc Theme</vt:lpstr>
      <vt:lpstr>PowerPoint Presentation</vt:lpstr>
      <vt:lpstr>Top 10 types of digital research data</vt:lpstr>
      <vt:lpstr>Research Data Management</vt:lpstr>
      <vt:lpstr>Sensitive research data</vt:lpstr>
      <vt:lpstr>Sensitive research data</vt:lpstr>
      <vt:lpstr>Location of research data</vt:lpstr>
      <vt:lpstr>University services to support RDM</vt:lpstr>
      <vt:lpstr>Impacts of research data loss</vt:lpstr>
      <vt:lpstr>Preservation of research data</vt:lpstr>
      <vt:lpstr>Preservation of research data</vt:lpstr>
      <vt:lpstr>Preservation of research data</vt:lpstr>
      <vt:lpstr>Preservation of research data</vt:lpstr>
      <vt:lpstr>Preservation of research data</vt:lpstr>
      <vt:lpstr>Sharing research data</vt:lpstr>
      <vt:lpstr>University services to support RDM</vt:lpstr>
      <vt:lpstr>Training needs on Research Data Management</vt:lpstr>
      <vt:lpstr>University services to support RDM</vt:lpstr>
      <vt:lpstr>Lessons learned</vt:lpstr>
      <vt:lpstr>PowerPoint Presentation</vt:lpstr>
    </vt:vector>
  </TitlesOfParts>
  <Company>iD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Rob Johnson</cp:lastModifiedBy>
  <cp:revision>389</cp:revision>
  <cp:lastPrinted>2016-09-04T19:51:39Z</cp:lastPrinted>
  <dcterms:created xsi:type="dcterms:W3CDTF">2013-10-10T15:07:08Z</dcterms:created>
  <dcterms:modified xsi:type="dcterms:W3CDTF">2016-11-08T17:35:09Z</dcterms:modified>
</cp:coreProperties>
</file>